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9" r:id="rId2"/>
    <p:sldId id="260"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24"/>
    <p:restoredTop sz="91361"/>
  </p:normalViewPr>
  <p:slideViewPr>
    <p:cSldViewPr snapToGrid="0" snapToObjects="1">
      <p:cViewPr varScale="1">
        <p:scale>
          <a:sx n="112" d="100"/>
          <a:sy n="112" d="100"/>
        </p:scale>
        <p:origin x="260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9/10/21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063375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77713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255084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40176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238292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EC245-C696-BC48-A093-09C31B30B067}" type="datetimeFigureOut">
              <a:rPr lang="en-US" smtClean="0"/>
              <a:t>9/10/21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91091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EC245-C696-BC48-A093-09C31B30B067}" type="datetimeFigureOut">
              <a:rPr lang="en-US" smtClean="0"/>
              <a:t>9/10/21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7653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EC245-C696-BC48-A093-09C31B30B067}" type="datetimeFigureOut">
              <a:rPr lang="en-US" smtClean="0"/>
              <a:t>9/10/21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4353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EC245-C696-BC48-A093-09C31B30B067}" type="datetimeFigureOut">
              <a:rPr lang="en-US" smtClean="0"/>
              <a:t>9/10/21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89480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EC245-C696-BC48-A093-09C31B30B067}" type="datetimeFigureOut">
              <a:rPr lang="en-US" smtClean="0"/>
              <a:t>9/10/21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98100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EC245-C696-BC48-A093-09C31B30B067}" type="datetimeFigureOut">
              <a:rPr lang="en-US" smtClean="0"/>
              <a:t>9/10/21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888236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EC245-C696-BC48-A093-09C31B30B067}" type="datetimeFigureOut">
              <a:rPr lang="en-US" smtClean="0"/>
              <a:t>9/10/21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D4D64-6D6A-A949-85F4-7FD739F6565F}" type="slidenum">
              <a:rPr lang="en-US" smtClean="0"/>
              <a:t>‹#›</a:t>
            </a:fld>
            <a:endParaRPr lang="en-US"/>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rgbClr val="FF0000"/>
                </a:solidFill>
                <a:latin typeface="Apple Chancery" panose="03020702040506060504" pitchFamily="66" charset="-79"/>
                <a:cs typeface="Apple Chancery" panose="03020702040506060504" pitchFamily="66" charset="-79"/>
              </a:rPr>
              <a:t>So there’s this monkey in a tree</a:t>
            </a:r>
            <a:r>
              <a:rPr lang="mr-IN" sz="4000" dirty="0">
                <a:solidFill>
                  <a:srgbClr val="FF0000"/>
                </a:solidFill>
                <a:latin typeface="Apple Chancery" panose="03020702040506060504" pitchFamily="66" charset="-79"/>
              </a:rPr>
              <a:t>…</a:t>
            </a:r>
            <a:endParaRPr lang="en-US" sz="4000" dirty="0">
              <a:solidFill>
                <a:srgbClr val="FF0000"/>
              </a:solidFill>
              <a:latin typeface="Apple Chancery" panose="03020702040506060504" pitchFamily="66" charset="-79"/>
              <a:cs typeface="Apple Chancery" panose="03020702040506060504" pitchFamily="66" charset="-79"/>
            </a:endParaRPr>
          </a:p>
        </p:txBody>
      </p:sp>
      <p:sp>
        <p:nvSpPr>
          <p:cNvPr id="3" name="Content Placeholder 2"/>
          <p:cNvSpPr>
            <a:spLocks noGrp="1"/>
          </p:cNvSpPr>
          <p:nvPr>
            <p:ph idx="1"/>
          </p:nvPr>
        </p:nvSpPr>
        <p:spPr>
          <a:xfrm>
            <a:off x="323385" y="1808226"/>
            <a:ext cx="8486078" cy="3449574"/>
          </a:xfrm>
        </p:spPr>
        <p:txBody>
          <a:bodyPr>
            <a:normAutofit/>
          </a:bodyPr>
          <a:lstStyle/>
          <a:p>
            <a:r>
              <a:rPr lang="en-US" sz="2800" dirty="0">
                <a:solidFill>
                  <a:srgbClr val="FF0000"/>
                </a:solidFill>
                <a:latin typeface="Apple Chancery" panose="03020702040506060504" pitchFamily="66" charset="-79"/>
                <a:cs typeface="Apple Chancery" panose="03020702040506060504" pitchFamily="66" charset="-79"/>
              </a:rPr>
              <a:t>A monkey </a:t>
            </a:r>
            <a:r>
              <a:rPr lang="en-US" sz="2000" dirty="0">
                <a:latin typeface="+mj-lt"/>
              </a:rPr>
              <a:t>is perched up in a tall tree. A zookeeper wants to give the monkey a banana, but the monkey refuses to come down. The zookeeper has a slingshot with which to fling a banana up to the monkey. Where should the zookeeper aim if</a:t>
            </a:r>
            <a:r>
              <a:rPr lang="mr-IN" sz="2000" dirty="0">
                <a:latin typeface="+mj-lt"/>
              </a:rPr>
              <a:t>…</a:t>
            </a:r>
            <a:endParaRPr lang="en-US" sz="2000" dirty="0">
              <a:latin typeface="+mj-lt"/>
            </a:endParaRPr>
          </a:p>
          <a:p>
            <a:endParaRPr lang="en-US" sz="2000" dirty="0">
              <a:latin typeface="+mj-lt"/>
            </a:endParaRPr>
          </a:p>
          <a:p>
            <a:pPr lvl="1"/>
            <a:r>
              <a:rPr lang="en-US" sz="2400" dirty="0">
                <a:solidFill>
                  <a:srgbClr val="FF0000"/>
                </a:solidFill>
                <a:latin typeface="Apple Chancery" panose="03020702040506060504" pitchFamily="66" charset="-79"/>
                <a:cs typeface="Apple Chancery" panose="03020702040506060504" pitchFamily="66" charset="-79"/>
              </a:rPr>
              <a:t>The monkey stays perched </a:t>
            </a:r>
            <a:r>
              <a:rPr lang="en-US" sz="2000" dirty="0">
                <a:latin typeface="+mj-lt"/>
              </a:rPr>
              <a:t>in the tall tree?</a:t>
            </a:r>
          </a:p>
          <a:p>
            <a:pPr lvl="1"/>
            <a:endParaRPr lang="en-US" sz="2000" dirty="0">
              <a:latin typeface="+mj-lt"/>
            </a:endParaRPr>
          </a:p>
          <a:p>
            <a:pPr lvl="1"/>
            <a:r>
              <a:rPr lang="en-US" sz="2400" dirty="0">
                <a:solidFill>
                  <a:srgbClr val="FF0000"/>
                </a:solidFill>
                <a:latin typeface="Apple Chancery" panose="03020702040506060504" pitchFamily="66" charset="-79"/>
                <a:cs typeface="Apple Chancery" panose="03020702040506060504" pitchFamily="66" charset="-79"/>
              </a:rPr>
              <a:t>The monkey lets go </a:t>
            </a:r>
            <a:r>
              <a:rPr lang="en-US" sz="2000" dirty="0">
                <a:latin typeface="+mj-lt"/>
              </a:rPr>
              <a:t>at the </a:t>
            </a:r>
            <a:r>
              <a:rPr lang="en-US" sz="2000" u="sng" dirty="0">
                <a:latin typeface="+mj-lt"/>
              </a:rPr>
              <a:t>exact same moment</a:t>
            </a:r>
            <a:r>
              <a:rPr lang="en-US" sz="2000" dirty="0">
                <a:latin typeface="+mj-lt"/>
              </a:rPr>
              <a:t> the banana is released (think about this one!)</a:t>
            </a:r>
          </a:p>
        </p:txBody>
      </p:sp>
    </p:spTree>
    <p:extLst>
      <p:ext uri="{BB962C8B-B14F-4D97-AF65-F5344CB8AC3E}">
        <p14:creationId xmlns:p14="http://schemas.microsoft.com/office/powerpoint/2010/main" val="18551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Another brain teaser</a:t>
            </a:r>
          </a:p>
        </p:txBody>
      </p:sp>
      <p:sp>
        <p:nvSpPr>
          <p:cNvPr id="3" name="Content Placeholder 2"/>
          <p:cNvSpPr>
            <a:spLocks noGrp="1"/>
          </p:cNvSpPr>
          <p:nvPr>
            <p:ph idx="1"/>
          </p:nvPr>
        </p:nvSpPr>
        <p:spPr>
          <a:xfrm>
            <a:off x="271463" y="1341250"/>
            <a:ext cx="8571618" cy="3531870"/>
          </a:xfrm>
        </p:spPr>
        <p:txBody>
          <a:bodyPr>
            <a:normAutofit/>
          </a:bodyPr>
          <a:lstStyle/>
          <a:p>
            <a:r>
              <a:rPr lang="en-US" sz="2800" dirty="0">
                <a:solidFill>
                  <a:srgbClr val="FF0000"/>
                </a:solidFill>
                <a:latin typeface="Apple Chancery" panose="03020702040506060504" pitchFamily="66" charset="-79"/>
                <a:cs typeface="Apple Chancery" panose="03020702040506060504" pitchFamily="66" charset="-79"/>
              </a:rPr>
              <a:t>A helicopter </a:t>
            </a:r>
            <a:r>
              <a:rPr lang="en-US" sz="2400" dirty="0">
                <a:latin typeface="+mj-lt"/>
              </a:rPr>
              <a:t>carrying supplies for some hikers stuck in remote backcountry flies level at a constant rate of 75 m/s at an altitude of 350 m. It needs to release the supplies so they free fall to the hikers’ location. Where/when should they release the supplies so they land at the target? Neglect air resistance. Sketch the path of the supplies once they’re released from the helicopter.</a:t>
            </a:r>
            <a:endParaRPr lang="en-US" sz="2000" dirty="0">
              <a:latin typeface="+mj-lt"/>
            </a:endParaRPr>
          </a:p>
        </p:txBody>
      </p:sp>
      <p:pic>
        <p:nvPicPr>
          <p:cNvPr id="1030" name="Picture 6" descr="mage result for helicopter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6118" y="3975355"/>
            <a:ext cx="1226963" cy="81353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p:nvPr/>
        </p:nvSpPr>
        <p:spPr>
          <a:xfrm>
            <a:off x="1060704" y="6175634"/>
            <a:ext cx="7031736" cy="203082"/>
          </a:xfrm>
          <a:custGeom>
            <a:avLst/>
            <a:gdLst>
              <a:gd name="connsiteX0" fmla="*/ 0 w 9375648"/>
              <a:gd name="connsiteY0" fmla="*/ 207264 h 270776"/>
              <a:gd name="connsiteX1" fmla="*/ 60960 w 9375648"/>
              <a:gd name="connsiteY1" fmla="*/ 219456 h 270776"/>
              <a:gd name="connsiteX2" fmla="*/ 694944 w 9375648"/>
              <a:gd name="connsiteY2" fmla="*/ 195072 h 270776"/>
              <a:gd name="connsiteX3" fmla="*/ 731520 w 9375648"/>
              <a:gd name="connsiteY3" fmla="*/ 182880 h 270776"/>
              <a:gd name="connsiteX4" fmla="*/ 804672 w 9375648"/>
              <a:gd name="connsiteY4" fmla="*/ 170688 h 270776"/>
              <a:gd name="connsiteX5" fmla="*/ 841248 w 9375648"/>
              <a:gd name="connsiteY5" fmla="*/ 146304 h 270776"/>
              <a:gd name="connsiteX6" fmla="*/ 914400 w 9375648"/>
              <a:gd name="connsiteY6" fmla="*/ 121920 h 270776"/>
              <a:gd name="connsiteX7" fmla="*/ 963168 w 9375648"/>
              <a:gd name="connsiteY7" fmla="*/ 97536 h 270776"/>
              <a:gd name="connsiteX8" fmla="*/ 1097280 w 9375648"/>
              <a:gd name="connsiteY8" fmla="*/ 109728 h 270776"/>
              <a:gd name="connsiteX9" fmla="*/ 1170432 w 9375648"/>
              <a:gd name="connsiteY9" fmla="*/ 121920 h 270776"/>
              <a:gd name="connsiteX10" fmla="*/ 1292352 w 9375648"/>
              <a:gd name="connsiteY10" fmla="*/ 134112 h 270776"/>
              <a:gd name="connsiteX11" fmla="*/ 1365504 w 9375648"/>
              <a:gd name="connsiteY11" fmla="*/ 146304 h 270776"/>
              <a:gd name="connsiteX12" fmla="*/ 1450848 w 9375648"/>
              <a:gd name="connsiteY12" fmla="*/ 158496 h 270776"/>
              <a:gd name="connsiteX13" fmla="*/ 1560576 w 9375648"/>
              <a:gd name="connsiteY13" fmla="*/ 170688 h 270776"/>
              <a:gd name="connsiteX14" fmla="*/ 1694688 w 9375648"/>
              <a:gd name="connsiteY14" fmla="*/ 195072 h 270776"/>
              <a:gd name="connsiteX15" fmla="*/ 1743456 w 9375648"/>
              <a:gd name="connsiteY15" fmla="*/ 207264 h 270776"/>
              <a:gd name="connsiteX16" fmla="*/ 1865376 w 9375648"/>
              <a:gd name="connsiteY16" fmla="*/ 195072 h 270776"/>
              <a:gd name="connsiteX17" fmla="*/ 1938528 w 9375648"/>
              <a:gd name="connsiteY17" fmla="*/ 182880 h 270776"/>
              <a:gd name="connsiteX18" fmla="*/ 2548128 w 9375648"/>
              <a:gd name="connsiteY18" fmla="*/ 170688 h 270776"/>
              <a:gd name="connsiteX19" fmla="*/ 2596896 w 9375648"/>
              <a:gd name="connsiteY19" fmla="*/ 158496 h 270776"/>
              <a:gd name="connsiteX20" fmla="*/ 2633472 w 9375648"/>
              <a:gd name="connsiteY20" fmla="*/ 134112 h 270776"/>
              <a:gd name="connsiteX21" fmla="*/ 2670048 w 9375648"/>
              <a:gd name="connsiteY21" fmla="*/ 121920 h 270776"/>
              <a:gd name="connsiteX22" fmla="*/ 2877312 w 9375648"/>
              <a:gd name="connsiteY22" fmla="*/ 134112 h 270776"/>
              <a:gd name="connsiteX23" fmla="*/ 2950464 w 9375648"/>
              <a:gd name="connsiteY23" fmla="*/ 170688 h 270776"/>
              <a:gd name="connsiteX24" fmla="*/ 2987040 w 9375648"/>
              <a:gd name="connsiteY24" fmla="*/ 207264 h 270776"/>
              <a:gd name="connsiteX25" fmla="*/ 3048000 w 9375648"/>
              <a:gd name="connsiteY25" fmla="*/ 231648 h 270776"/>
              <a:gd name="connsiteX26" fmla="*/ 3145536 w 9375648"/>
              <a:gd name="connsiteY26" fmla="*/ 219456 h 270776"/>
              <a:gd name="connsiteX27" fmla="*/ 3182112 w 9375648"/>
              <a:gd name="connsiteY27" fmla="*/ 207264 h 270776"/>
              <a:gd name="connsiteX28" fmla="*/ 3425952 w 9375648"/>
              <a:gd name="connsiteY28" fmla="*/ 182880 h 270776"/>
              <a:gd name="connsiteX29" fmla="*/ 3547872 w 9375648"/>
              <a:gd name="connsiteY29" fmla="*/ 170688 h 270776"/>
              <a:gd name="connsiteX30" fmla="*/ 4230624 w 9375648"/>
              <a:gd name="connsiteY30" fmla="*/ 182880 h 270776"/>
              <a:gd name="connsiteX31" fmla="*/ 4303776 w 9375648"/>
              <a:gd name="connsiteY31" fmla="*/ 195072 h 270776"/>
              <a:gd name="connsiteX32" fmla="*/ 4389120 w 9375648"/>
              <a:gd name="connsiteY32" fmla="*/ 207264 h 270776"/>
              <a:gd name="connsiteX33" fmla="*/ 4645152 w 9375648"/>
              <a:gd name="connsiteY33" fmla="*/ 182880 h 270776"/>
              <a:gd name="connsiteX34" fmla="*/ 4767072 w 9375648"/>
              <a:gd name="connsiteY34" fmla="*/ 158496 h 270776"/>
              <a:gd name="connsiteX35" fmla="*/ 4901184 w 9375648"/>
              <a:gd name="connsiteY35" fmla="*/ 134112 h 270776"/>
              <a:gd name="connsiteX36" fmla="*/ 4974336 w 9375648"/>
              <a:gd name="connsiteY36" fmla="*/ 109728 h 270776"/>
              <a:gd name="connsiteX37" fmla="*/ 5023104 w 9375648"/>
              <a:gd name="connsiteY37" fmla="*/ 97536 h 270776"/>
              <a:gd name="connsiteX38" fmla="*/ 5132832 w 9375648"/>
              <a:gd name="connsiteY38" fmla="*/ 48768 h 270776"/>
              <a:gd name="connsiteX39" fmla="*/ 5279136 w 9375648"/>
              <a:gd name="connsiteY39" fmla="*/ 24384 h 270776"/>
              <a:gd name="connsiteX40" fmla="*/ 5376672 w 9375648"/>
              <a:gd name="connsiteY40" fmla="*/ 0 h 270776"/>
              <a:gd name="connsiteX41" fmla="*/ 5559552 w 9375648"/>
              <a:gd name="connsiteY41" fmla="*/ 12192 h 270776"/>
              <a:gd name="connsiteX42" fmla="*/ 5657088 w 9375648"/>
              <a:gd name="connsiteY42" fmla="*/ 73152 h 270776"/>
              <a:gd name="connsiteX43" fmla="*/ 5693664 w 9375648"/>
              <a:gd name="connsiteY43" fmla="*/ 85344 h 270776"/>
              <a:gd name="connsiteX44" fmla="*/ 5742432 w 9375648"/>
              <a:gd name="connsiteY44" fmla="*/ 109728 h 270776"/>
              <a:gd name="connsiteX45" fmla="*/ 5815584 w 9375648"/>
              <a:gd name="connsiteY45" fmla="*/ 158496 h 270776"/>
              <a:gd name="connsiteX46" fmla="*/ 5852160 w 9375648"/>
              <a:gd name="connsiteY46" fmla="*/ 170688 h 270776"/>
              <a:gd name="connsiteX47" fmla="*/ 5888736 w 9375648"/>
              <a:gd name="connsiteY47" fmla="*/ 195072 h 270776"/>
              <a:gd name="connsiteX48" fmla="*/ 5925312 w 9375648"/>
              <a:gd name="connsiteY48" fmla="*/ 207264 h 270776"/>
              <a:gd name="connsiteX49" fmla="*/ 6035040 w 9375648"/>
              <a:gd name="connsiteY49" fmla="*/ 256032 h 270776"/>
              <a:gd name="connsiteX50" fmla="*/ 6339840 w 9375648"/>
              <a:gd name="connsiteY50" fmla="*/ 243840 h 270776"/>
              <a:gd name="connsiteX51" fmla="*/ 6620256 w 9375648"/>
              <a:gd name="connsiteY51" fmla="*/ 207264 h 270776"/>
              <a:gd name="connsiteX52" fmla="*/ 6949440 w 9375648"/>
              <a:gd name="connsiteY52" fmla="*/ 195072 h 270776"/>
              <a:gd name="connsiteX53" fmla="*/ 7424928 w 9375648"/>
              <a:gd name="connsiteY53" fmla="*/ 207264 h 270776"/>
              <a:gd name="connsiteX54" fmla="*/ 7644384 w 9375648"/>
              <a:gd name="connsiteY54" fmla="*/ 231648 h 270776"/>
              <a:gd name="connsiteX55" fmla="*/ 7997952 w 9375648"/>
              <a:gd name="connsiteY55" fmla="*/ 195072 h 270776"/>
              <a:gd name="connsiteX56" fmla="*/ 8058912 w 9375648"/>
              <a:gd name="connsiteY56" fmla="*/ 182880 h 270776"/>
              <a:gd name="connsiteX57" fmla="*/ 8193024 w 9375648"/>
              <a:gd name="connsiteY57" fmla="*/ 134112 h 270776"/>
              <a:gd name="connsiteX58" fmla="*/ 8290560 w 9375648"/>
              <a:gd name="connsiteY58" fmla="*/ 109728 h 270776"/>
              <a:gd name="connsiteX59" fmla="*/ 8570976 w 9375648"/>
              <a:gd name="connsiteY59" fmla="*/ 97536 h 270776"/>
              <a:gd name="connsiteX60" fmla="*/ 8766048 w 9375648"/>
              <a:gd name="connsiteY60" fmla="*/ 109728 h 270776"/>
              <a:gd name="connsiteX61" fmla="*/ 8900160 w 9375648"/>
              <a:gd name="connsiteY61" fmla="*/ 134112 h 270776"/>
              <a:gd name="connsiteX62" fmla="*/ 9217152 w 9375648"/>
              <a:gd name="connsiteY62" fmla="*/ 146304 h 270776"/>
              <a:gd name="connsiteX63" fmla="*/ 9241536 w 9375648"/>
              <a:gd name="connsiteY63" fmla="*/ 195072 h 270776"/>
              <a:gd name="connsiteX64" fmla="*/ 9375648 w 9375648"/>
              <a:gd name="connsiteY64" fmla="*/ 268224 h 270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9375648" h="270776">
                <a:moveTo>
                  <a:pt x="0" y="207264"/>
                </a:moveTo>
                <a:cubicBezTo>
                  <a:pt x="20320" y="211328"/>
                  <a:pt x="40238" y="219456"/>
                  <a:pt x="60960" y="219456"/>
                </a:cubicBezTo>
                <a:cubicBezTo>
                  <a:pt x="548517" y="219456"/>
                  <a:pt x="442623" y="231118"/>
                  <a:pt x="694944" y="195072"/>
                </a:cubicBezTo>
                <a:cubicBezTo>
                  <a:pt x="707136" y="191008"/>
                  <a:pt x="718975" y="185668"/>
                  <a:pt x="731520" y="182880"/>
                </a:cubicBezTo>
                <a:cubicBezTo>
                  <a:pt x="755652" y="177517"/>
                  <a:pt x="781220" y="178505"/>
                  <a:pt x="804672" y="170688"/>
                </a:cubicBezTo>
                <a:cubicBezTo>
                  <a:pt x="818573" y="166054"/>
                  <a:pt x="827858" y="152255"/>
                  <a:pt x="841248" y="146304"/>
                </a:cubicBezTo>
                <a:cubicBezTo>
                  <a:pt x="864736" y="135865"/>
                  <a:pt x="891411" y="133415"/>
                  <a:pt x="914400" y="121920"/>
                </a:cubicBezTo>
                <a:lnTo>
                  <a:pt x="963168" y="97536"/>
                </a:lnTo>
                <a:cubicBezTo>
                  <a:pt x="1007872" y="101600"/>
                  <a:pt x="1052699" y="104483"/>
                  <a:pt x="1097280" y="109728"/>
                </a:cubicBezTo>
                <a:cubicBezTo>
                  <a:pt x="1121831" y="112616"/>
                  <a:pt x="1145903" y="118854"/>
                  <a:pt x="1170432" y="121920"/>
                </a:cubicBezTo>
                <a:cubicBezTo>
                  <a:pt x="1210959" y="126986"/>
                  <a:pt x="1251825" y="129046"/>
                  <a:pt x="1292352" y="134112"/>
                </a:cubicBezTo>
                <a:cubicBezTo>
                  <a:pt x="1316881" y="137178"/>
                  <a:pt x="1341071" y="142545"/>
                  <a:pt x="1365504" y="146304"/>
                </a:cubicBezTo>
                <a:cubicBezTo>
                  <a:pt x="1393907" y="150674"/>
                  <a:pt x="1422333" y="154932"/>
                  <a:pt x="1450848" y="158496"/>
                </a:cubicBezTo>
                <a:cubicBezTo>
                  <a:pt x="1487365" y="163061"/>
                  <a:pt x="1524098" y="165824"/>
                  <a:pt x="1560576" y="170688"/>
                </a:cubicBezTo>
                <a:cubicBezTo>
                  <a:pt x="1593662" y="175099"/>
                  <a:pt x="1660209" y="187410"/>
                  <a:pt x="1694688" y="195072"/>
                </a:cubicBezTo>
                <a:cubicBezTo>
                  <a:pt x="1711045" y="198707"/>
                  <a:pt x="1727200" y="203200"/>
                  <a:pt x="1743456" y="207264"/>
                </a:cubicBezTo>
                <a:cubicBezTo>
                  <a:pt x="1784096" y="203200"/>
                  <a:pt x="1824849" y="200138"/>
                  <a:pt x="1865376" y="195072"/>
                </a:cubicBezTo>
                <a:cubicBezTo>
                  <a:pt x="1889905" y="192006"/>
                  <a:pt x="1913823" y="183762"/>
                  <a:pt x="1938528" y="182880"/>
                </a:cubicBezTo>
                <a:cubicBezTo>
                  <a:pt x="2141639" y="175626"/>
                  <a:pt x="2344928" y="174752"/>
                  <a:pt x="2548128" y="170688"/>
                </a:cubicBezTo>
                <a:cubicBezTo>
                  <a:pt x="2564384" y="166624"/>
                  <a:pt x="2581495" y="165097"/>
                  <a:pt x="2596896" y="158496"/>
                </a:cubicBezTo>
                <a:cubicBezTo>
                  <a:pt x="2610364" y="152724"/>
                  <a:pt x="2620366" y="140665"/>
                  <a:pt x="2633472" y="134112"/>
                </a:cubicBezTo>
                <a:cubicBezTo>
                  <a:pt x="2644967" y="128365"/>
                  <a:pt x="2657856" y="125984"/>
                  <a:pt x="2670048" y="121920"/>
                </a:cubicBezTo>
                <a:cubicBezTo>
                  <a:pt x="2739136" y="125984"/>
                  <a:pt x="2808448" y="127226"/>
                  <a:pt x="2877312" y="134112"/>
                </a:cubicBezTo>
                <a:cubicBezTo>
                  <a:pt x="2902306" y="136611"/>
                  <a:pt x="2932250" y="155510"/>
                  <a:pt x="2950464" y="170688"/>
                </a:cubicBezTo>
                <a:cubicBezTo>
                  <a:pt x="2963710" y="181726"/>
                  <a:pt x="2972419" y="198126"/>
                  <a:pt x="2987040" y="207264"/>
                </a:cubicBezTo>
                <a:cubicBezTo>
                  <a:pt x="3005599" y="218863"/>
                  <a:pt x="3027680" y="223520"/>
                  <a:pt x="3048000" y="231648"/>
                </a:cubicBezTo>
                <a:cubicBezTo>
                  <a:pt x="3080512" y="227584"/>
                  <a:pt x="3113299" y="225317"/>
                  <a:pt x="3145536" y="219456"/>
                </a:cubicBezTo>
                <a:cubicBezTo>
                  <a:pt x="3158180" y="217157"/>
                  <a:pt x="3169368" y="208926"/>
                  <a:pt x="3182112" y="207264"/>
                </a:cubicBezTo>
                <a:cubicBezTo>
                  <a:pt x="3263111" y="196699"/>
                  <a:pt x="3344672" y="191008"/>
                  <a:pt x="3425952" y="182880"/>
                </a:cubicBezTo>
                <a:lnTo>
                  <a:pt x="3547872" y="170688"/>
                </a:lnTo>
                <a:lnTo>
                  <a:pt x="4230624" y="182880"/>
                </a:lnTo>
                <a:cubicBezTo>
                  <a:pt x="4255331" y="183677"/>
                  <a:pt x="4279343" y="191313"/>
                  <a:pt x="4303776" y="195072"/>
                </a:cubicBezTo>
                <a:cubicBezTo>
                  <a:pt x="4332179" y="199442"/>
                  <a:pt x="4360672" y="203200"/>
                  <a:pt x="4389120" y="207264"/>
                </a:cubicBezTo>
                <a:cubicBezTo>
                  <a:pt x="4514535" y="197617"/>
                  <a:pt x="4535693" y="198517"/>
                  <a:pt x="4645152" y="182880"/>
                </a:cubicBezTo>
                <a:cubicBezTo>
                  <a:pt x="4791377" y="161991"/>
                  <a:pt x="4655994" y="180712"/>
                  <a:pt x="4767072" y="158496"/>
                </a:cubicBezTo>
                <a:cubicBezTo>
                  <a:pt x="4801923" y="151526"/>
                  <a:pt x="4865225" y="143919"/>
                  <a:pt x="4901184" y="134112"/>
                </a:cubicBezTo>
                <a:cubicBezTo>
                  <a:pt x="4925981" y="127349"/>
                  <a:pt x="4949717" y="117114"/>
                  <a:pt x="4974336" y="109728"/>
                </a:cubicBezTo>
                <a:cubicBezTo>
                  <a:pt x="4990386" y="104913"/>
                  <a:pt x="5007415" y="103420"/>
                  <a:pt x="5023104" y="97536"/>
                </a:cubicBezTo>
                <a:cubicBezTo>
                  <a:pt x="5119167" y="61512"/>
                  <a:pt x="5021618" y="82132"/>
                  <a:pt x="5132832" y="48768"/>
                </a:cubicBezTo>
                <a:cubicBezTo>
                  <a:pt x="5168748" y="37993"/>
                  <a:pt x="5247085" y="29726"/>
                  <a:pt x="5279136" y="24384"/>
                </a:cubicBezTo>
                <a:cubicBezTo>
                  <a:pt x="5337986" y="14576"/>
                  <a:pt x="5329561" y="15704"/>
                  <a:pt x="5376672" y="0"/>
                </a:cubicBezTo>
                <a:cubicBezTo>
                  <a:pt x="5437632" y="4064"/>
                  <a:pt x="5499204" y="2663"/>
                  <a:pt x="5559552" y="12192"/>
                </a:cubicBezTo>
                <a:cubicBezTo>
                  <a:pt x="5595566" y="17878"/>
                  <a:pt x="5628359" y="56736"/>
                  <a:pt x="5657088" y="73152"/>
                </a:cubicBezTo>
                <a:cubicBezTo>
                  <a:pt x="5668246" y="79528"/>
                  <a:pt x="5681852" y="80282"/>
                  <a:pt x="5693664" y="85344"/>
                </a:cubicBezTo>
                <a:cubicBezTo>
                  <a:pt x="5710369" y="92503"/>
                  <a:pt x="5726847" y="100377"/>
                  <a:pt x="5742432" y="109728"/>
                </a:cubicBezTo>
                <a:cubicBezTo>
                  <a:pt x="5767562" y="124806"/>
                  <a:pt x="5787782" y="149229"/>
                  <a:pt x="5815584" y="158496"/>
                </a:cubicBezTo>
                <a:cubicBezTo>
                  <a:pt x="5827776" y="162560"/>
                  <a:pt x="5840665" y="164941"/>
                  <a:pt x="5852160" y="170688"/>
                </a:cubicBezTo>
                <a:cubicBezTo>
                  <a:pt x="5865266" y="177241"/>
                  <a:pt x="5875630" y="188519"/>
                  <a:pt x="5888736" y="195072"/>
                </a:cubicBezTo>
                <a:cubicBezTo>
                  <a:pt x="5900231" y="200819"/>
                  <a:pt x="5913279" y="202752"/>
                  <a:pt x="5925312" y="207264"/>
                </a:cubicBezTo>
                <a:cubicBezTo>
                  <a:pt x="5987580" y="230614"/>
                  <a:pt x="5979625" y="228324"/>
                  <a:pt x="6035040" y="256032"/>
                </a:cubicBezTo>
                <a:cubicBezTo>
                  <a:pt x="6136640" y="251968"/>
                  <a:pt x="6238491" y="252057"/>
                  <a:pt x="6339840" y="243840"/>
                </a:cubicBezTo>
                <a:cubicBezTo>
                  <a:pt x="6832048" y="203931"/>
                  <a:pt x="6163053" y="231327"/>
                  <a:pt x="6620256" y="207264"/>
                </a:cubicBezTo>
                <a:cubicBezTo>
                  <a:pt x="6729907" y="201493"/>
                  <a:pt x="6839712" y="199136"/>
                  <a:pt x="6949440" y="195072"/>
                </a:cubicBezTo>
                <a:cubicBezTo>
                  <a:pt x="7107936" y="199136"/>
                  <a:pt x="7266599" y="198931"/>
                  <a:pt x="7424928" y="207264"/>
                </a:cubicBezTo>
                <a:cubicBezTo>
                  <a:pt x="7498428" y="211132"/>
                  <a:pt x="7644384" y="231648"/>
                  <a:pt x="7644384" y="231648"/>
                </a:cubicBezTo>
                <a:cubicBezTo>
                  <a:pt x="7830086" y="220724"/>
                  <a:pt x="7834045" y="227853"/>
                  <a:pt x="7997952" y="195072"/>
                </a:cubicBezTo>
                <a:cubicBezTo>
                  <a:pt x="8018272" y="191008"/>
                  <a:pt x="8038920" y="188332"/>
                  <a:pt x="8058912" y="182880"/>
                </a:cubicBezTo>
                <a:cubicBezTo>
                  <a:pt x="8253042" y="129935"/>
                  <a:pt x="8022868" y="186468"/>
                  <a:pt x="8193024" y="134112"/>
                </a:cubicBezTo>
                <a:cubicBezTo>
                  <a:pt x="8225055" y="124256"/>
                  <a:pt x="8257079" y="111184"/>
                  <a:pt x="8290560" y="109728"/>
                </a:cubicBezTo>
                <a:lnTo>
                  <a:pt x="8570976" y="97536"/>
                </a:lnTo>
                <a:cubicBezTo>
                  <a:pt x="8636000" y="101600"/>
                  <a:pt x="8701191" y="103551"/>
                  <a:pt x="8766048" y="109728"/>
                </a:cubicBezTo>
                <a:cubicBezTo>
                  <a:pt x="8874256" y="120034"/>
                  <a:pt x="8779121" y="126547"/>
                  <a:pt x="8900160" y="134112"/>
                </a:cubicBezTo>
                <a:cubicBezTo>
                  <a:pt x="9005696" y="140708"/>
                  <a:pt x="9111488" y="142240"/>
                  <a:pt x="9217152" y="146304"/>
                </a:cubicBezTo>
                <a:cubicBezTo>
                  <a:pt x="9225280" y="162560"/>
                  <a:pt x="9232185" y="179487"/>
                  <a:pt x="9241536" y="195072"/>
                </a:cubicBezTo>
                <a:cubicBezTo>
                  <a:pt x="9299629" y="291894"/>
                  <a:pt x="9267264" y="268224"/>
                  <a:pt x="9375648" y="268224"/>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1" name="Straight Arrow Connector 10"/>
          <p:cNvCxnSpPr/>
          <p:nvPr/>
        </p:nvCxnSpPr>
        <p:spPr>
          <a:xfrm flipH="1">
            <a:off x="6894004" y="4252531"/>
            <a:ext cx="576072"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68846" y="4336948"/>
            <a:ext cx="1078992" cy="300082"/>
          </a:xfrm>
          <a:prstGeom prst="rect">
            <a:avLst/>
          </a:prstGeom>
          <a:noFill/>
        </p:spPr>
        <p:txBody>
          <a:bodyPr wrap="square" rtlCol="0">
            <a:spAutoFit/>
          </a:bodyPr>
          <a:lstStyle/>
          <a:p>
            <a:r>
              <a:rPr lang="en-US" sz="1350" dirty="0">
                <a:solidFill>
                  <a:srgbClr val="C00000"/>
                </a:solidFill>
              </a:rPr>
              <a:t>75 m/s</a:t>
            </a:r>
          </a:p>
        </p:txBody>
      </p:sp>
      <p:grpSp>
        <p:nvGrpSpPr>
          <p:cNvPr id="22" name="Group 21"/>
          <p:cNvGrpSpPr/>
          <p:nvPr/>
        </p:nvGrpSpPr>
        <p:grpSpPr>
          <a:xfrm>
            <a:off x="2345436" y="5930848"/>
            <a:ext cx="283464" cy="380165"/>
            <a:chOff x="3145536" y="6175743"/>
            <a:chExt cx="377952" cy="506887"/>
          </a:xfrm>
        </p:grpSpPr>
        <p:sp>
          <p:nvSpPr>
            <p:cNvPr id="13" name="Oval 12"/>
            <p:cNvSpPr/>
            <p:nvPr/>
          </p:nvSpPr>
          <p:spPr>
            <a:xfrm>
              <a:off x="3230880" y="6175743"/>
              <a:ext cx="121920" cy="121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5" name="Straight Connector 14"/>
            <p:cNvCxnSpPr>
              <a:cxnSpLocks/>
            </p:cNvCxnSpPr>
            <p:nvPr/>
          </p:nvCxnSpPr>
          <p:spPr>
            <a:xfrm>
              <a:off x="3287607" y="6302052"/>
              <a:ext cx="12192" cy="1584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flipH="1">
              <a:off x="3157728" y="6475366"/>
              <a:ext cx="134112" cy="207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3291840" y="6475367"/>
              <a:ext cx="60960" cy="182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145536" y="6341767"/>
              <a:ext cx="37795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2574036" y="5942462"/>
            <a:ext cx="283464" cy="365760"/>
            <a:chOff x="3145536" y="6010656"/>
            <a:chExt cx="377952" cy="487680"/>
          </a:xfrm>
        </p:grpSpPr>
        <p:sp>
          <p:nvSpPr>
            <p:cNvPr id="25" name="Oval 24"/>
            <p:cNvSpPr/>
            <p:nvPr/>
          </p:nvSpPr>
          <p:spPr>
            <a:xfrm>
              <a:off x="3230880" y="6010656"/>
              <a:ext cx="121920" cy="121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6" name="Straight Connector 25"/>
            <p:cNvCxnSpPr/>
            <p:nvPr/>
          </p:nvCxnSpPr>
          <p:spPr>
            <a:xfrm>
              <a:off x="3291840" y="6132576"/>
              <a:ext cx="12192" cy="1584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157728" y="6291072"/>
              <a:ext cx="134112" cy="207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291840" y="6291072"/>
              <a:ext cx="60960" cy="182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45536" y="6176524"/>
              <a:ext cx="37795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61284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rgbClr val="FF0000"/>
                </a:solidFill>
                <a:latin typeface="Apple Chancery" panose="03020702040506060504" pitchFamily="66" charset="-79"/>
                <a:cs typeface="Apple Chancery" panose="03020702040506060504" pitchFamily="66" charset="-79"/>
              </a:rPr>
              <a:t>Projectile problems du jour</a:t>
            </a:r>
          </a:p>
        </p:txBody>
      </p:sp>
      <p:sp>
        <p:nvSpPr>
          <p:cNvPr id="3" name="Content Placeholder 2"/>
          <p:cNvSpPr>
            <a:spLocks noGrp="1"/>
          </p:cNvSpPr>
          <p:nvPr>
            <p:ph idx="1"/>
          </p:nvPr>
        </p:nvSpPr>
        <p:spPr>
          <a:xfrm>
            <a:off x="215900" y="1748790"/>
            <a:ext cx="8750300" cy="4055364"/>
          </a:xfrm>
        </p:spPr>
        <p:txBody>
          <a:bodyPr>
            <a:normAutofit fontScale="55000" lnSpcReduction="20000"/>
          </a:bodyPr>
          <a:lstStyle/>
          <a:p>
            <a:r>
              <a:rPr lang="en-US" sz="5100" b="1" dirty="0">
                <a:solidFill>
                  <a:srgbClr val="FF0000"/>
                </a:solidFill>
                <a:latin typeface="Apple Chancery" panose="03020702040506060504" pitchFamily="66" charset="-79"/>
                <a:cs typeface="Apple Chancery" panose="03020702040506060504" pitchFamily="66" charset="-79"/>
              </a:rPr>
              <a:t>3.27:</a:t>
            </a:r>
            <a:r>
              <a:rPr lang="en-US" b="1" dirty="0">
                <a:latin typeface="Apple Chancery" panose="03020702040506060504" pitchFamily="66" charset="-79"/>
                <a:cs typeface="Apple Chancery" panose="03020702040506060504" pitchFamily="66" charset="-79"/>
              </a:rPr>
              <a:t> </a:t>
            </a:r>
            <a:r>
              <a:rPr lang="en-US" sz="3600" dirty="0">
                <a:latin typeface="+mj-lt"/>
              </a:rPr>
              <a:t>A person finds a soccer ball in a field and needs to kick it back over the fence, which is 36 m away. The fence is 3.05 m height. The person kicks the ball from ground level with a speed of 20.0 m/s at an angle of 53º above the horizontal. (a) By how much does the ball clear or fall short of the top of the fence? (b) Does the ball approach the fence top while still rising or while falling?</a:t>
            </a:r>
          </a:p>
          <a:p>
            <a:endParaRPr lang="en-US" dirty="0">
              <a:latin typeface="+mj-lt"/>
            </a:endParaRPr>
          </a:p>
          <a:p>
            <a:r>
              <a:rPr lang="en-US" sz="5100" b="1" dirty="0">
                <a:solidFill>
                  <a:srgbClr val="FF0000"/>
                </a:solidFill>
                <a:latin typeface="Apple Chancery" panose="03020702040506060504" pitchFamily="66" charset="-79"/>
                <a:cs typeface="Apple Chancery" panose="03020702040506060504" pitchFamily="66" charset="-79"/>
              </a:rPr>
              <a:t>3.32:</a:t>
            </a:r>
            <a:r>
              <a:rPr lang="en-US" dirty="0">
                <a:latin typeface="+mj-lt"/>
              </a:rPr>
              <a:t> </a:t>
            </a:r>
            <a:r>
              <a:rPr lang="en-US" sz="3600" dirty="0">
                <a:latin typeface="+mj-lt"/>
              </a:rPr>
              <a:t>Water leaves a hose at 50. m/s at an angle of 30º above the horizontal. How high up on a wall 50.0 m away will the water strike?</a:t>
            </a:r>
          </a:p>
          <a:p>
            <a:endParaRPr lang="en-US" dirty="0">
              <a:latin typeface="+mj-lt"/>
            </a:endParaRPr>
          </a:p>
          <a:p>
            <a:r>
              <a:rPr lang="en-US" sz="5100" b="1" dirty="0">
                <a:solidFill>
                  <a:srgbClr val="FF0000"/>
                </a:solidFill>
                <a:latin typeface="Apple Chancery" panose="03020702040506060504" pitchFamily="66" charset="-79"/>
                <a:cs typeface="Apple Chancery" panose="03020702040506060504" pitchFamily="66" charset="-79"/>
              </a:rPr>
              <a:t>3.58:</a:t>
            </a:r>
            <a:r>
              <a:rPr lang="en-US" dirty="0">
                <a:latin typeface="+mj-lt"/>
              </a:rPr>
              <a:t> </a:t>
            </a:r>
            <a:r>
              <a:rPr lang="en-US" sz="3600" dirty="0">
                <a:latin typeface="+mj-lt"/>
              </a:rPr>
              <a:t>A 2.00-m tall basketball player is standing on the floor 10.0 m from the basket. If he shoots the ball at a 40.0 degree angle above the horizontal, at what initial speed must be throw the ball so it goes through the hoop without striking the backboard? The height of the basket is 3.05 m. </a:t>
            </a:r>
            <a:endParaRPr lang="en-US" b="1" dirty="0">
              <a:latin typeface="+mj-lt"/>
            </a:endParaRPr>
          </a:p>
        </p:txBody>
      </p:sp>
    </p:spTree>
    <p:extLst>
      <p:ext uri="{BB962C8B-B14F-4D97-AF65-F5344CB8AC3E}">
        <p14:creationId xmlns:p14="http://schemas.microsoft.com/office/powerpoint/2010/main" val="2884172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33295</TotalTime>
  <Words>367</Words>
  <Application>Microsoft Macintosh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Apple Chancery</vt:lpstr>
      <vt:lpstr>Arial</vt:lpstr>
      <vt:lpstr>Calibri</vt:lpstr>
      <vt:lpstr>Times New Roman</vt:lpstr>
      <vt:lpstr>Office Theme</vt:lpstr>
      <vt:lpstr>So there’s this monkey in a tree…</vt:lpstr>
      <vt:lpstr>Another brain teaser</vt:lpstr>
      <vt:lpstr>Projectile problems du jour</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Craig Fletcher</cp:lastModifiedBy>
  <cp:revision>690</cp:revision>
  <cp:lastPrinted>2021-09-10T15:39:44Z</cp:lastPrinted>
  <dcterms:created xsi:type="dcterms:W3CDTF">2017-08-16T17:34:12Z</dcterms:created>
  <dcterms:modified xsi:type="dcterms:W3CDTF">2021-09-10T15:39:49Z</dcterms:modified>
</cp:coreProperties>
</file>